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1"/>
  </p:notesMasterIdLst>
  <p:sldIdLst>
    <p:sldId id="256" r:id="rId3"/>
    <p:sldId id="264" r:id="rId4"/>
    <p:sldId id="258" r:id="rId5"/>
    <p:sldId id="257" r:id="rId6"/>
    <p:sldId id="265" r:id="rId7"/>
    <p:sldId id="268" r:id="rId8"/>
    <p:sldId id="270" r:id="rId9"/>
    <p:sldId id="269" r:id="rId10"/>
    <p:sldId id="267" r:id="rId11"/>
    <p:sldId id="259" r:id="rId12"/>
    <p:sldId id="271" r:id="rId13"/>
    <p:sldId id="272" r:id="rId14"/>
    <p:sldId id="260" r:id="rId15"/>
    <p:sldId id="261" r:id="rId16"/>
    <p:sldId id="262" r:id="rId17"/>
    <p:sldId id="273" r:id="rId18"/>
    <p:sldId id="263" r:id="rId19"/>
    <p:sldId id="274" r:id="rId20"/>
  </p:sldIdLst>
  <p:sldSz cx="9144000" cy="6858000" type="screen4x3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52" autoAdjust="0"/>
  </p:normalViewPr>
  <p:slideViewPr>
    <p:cSldViewPr>
      <p:cViewPr varScale="1">
        <p:scale>
          <a:sx n="81" d="100"/>
          <a:sy n="81" d="100"/>
        </p:scale>
        <p:origin x="15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E48A783-F368-43E1-9775-82158C9D7FF4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6EC0906-ED44-4D0B-B3A3-CBEE8168F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70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4DCEA80-41CF-45C5-B22E-A889A0533DC5}" type="slidenum">
              <a:rPr lang="en-US" altLang="ko-KR"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ko-KR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70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4038600"/>
            <a:ext cx="9144000" cy="19304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0" y="4111625"/>
            <a:ext cx="1371600" cy="177641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71600" y="4111625"/>
            <a:ext cx="7772400" cy="1776413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371600" y="4191000"/>
            <a:ext cx="7467600" cy="1066800"/>
          </a:xfrm>
        </p:spPr>
        <p:txBody>
          <a:bodyPr>
            <a:normAutofit/>
          </a:bodyPr>
          <a:lstStyle>
            <a:lvl1pPr>
              <a:defRPr sz="4400" cap="none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5257800"/>
            <a:ext cx="7467600" cy="609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3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40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5E58758-D77D-451F-8DE1-2930FB84A2EE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61729257-85AB-45A4-A260-AA0D8F306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14584-6347-45D0-96A7-D5D3C0B0D492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5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7A23-1B01-4D45-B249-11E0092E41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Pr>
        <a:gradFill flip="none" rotWithShape="1"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20000"/>
                <a:lumOff val="80000"/>
              </a:schemeClr>
            </a:gs>
            <a:gs pos="100000">
              <a:schemeClr val="bg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823325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Rectangle 7"/>
          <p:cNvSpPr/>
          <p:nvPr/>
        </p:nvSpPr>
        <p:spPr>
          <a:xfrm>
            <a:off x="8915400" y="533400"/>
            <a:ext cx="228600" cy="6324600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Rectangle 8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</a:gra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02319-928A-4135-B7DE-E15B23104101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2B42E-C650-412B-8ACD-4CD01EA38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048" cy="45720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83D7F7D7-A682-4C95-A2FE-78DDF26DEA3A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2CC3E99A-2116-42EE-BA65-04CB706E00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371600" cy="990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620000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 anchor="ctr"/>
          <a:lstStyle>
            <a:lvl1pPr algn="l">
              <a:buNone/>
              <a:defRPr sz="4400" b="0" cap="none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22CE0E7D-9E0E-45A8-839E-C91918E8A77C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30C7E8F-2A0F-4249-8628-E094FA2DD0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762000" y="1589567"/>
            <a:ext cx="3886200" cy="45720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76800" y="1589567"/>
            <a:ext cx="3886200" cy="45720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47A9C0E2-E4A7-406F-9F7B-0F6AB8C8D6EC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6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B66B4B5-733C-4945-975E-E89CFD5B3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762000" y="2438400"/>
            <a:ext cx="3886200" cy="35814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76800" y="2438400"/>
            <a:ext cx="3886200" cy="35814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762000" y="1752600"/>
            <a:ext cx="3886200" cy="640080"/>
          </a:xfrm>
          <a:solidFill>
            <a:schemeClr val="accent3"/>
          </a:solidFill>
        </p:spPr>
        <p:txBody>
          <a:bodyPr rtlCol="0" anchor="ctr"/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76800" y="1752600"/>
            <a:ext cx="3886200" cy="640080"/>
          </a:xfrm>
          <a:solidFill>
            <a:schemeClr val="accent3"/>
          </a:solidFill>
        </p:spPr>
        <p:txBody>
          <a:bodyPr rtlCol="0" anchor="ctr"/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7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34E7A117-192D-43FD-9F7F-A19D14BA44DE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8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277B4366-1FC6-4528-9604-257197FBB5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C53A32F8-FEC6-4D39-959A-97E057E88D38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7449AE10-8911-458E-A431-084F4BE30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EF2A3-B388-47E2-82E4-4DC6AAE45EF1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4CD97-273B-46A6-A710-E83479112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62000" y="1600200"/>
            <a:ext cx="1600200" cy="4495800"/>
          </a:xfrm>
          <a:solidFill>
            <a:schemeClr val="accent3"/>
          </a:solidFill>
          <a:ln w="50800" cap="sq" cmpd="dbl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438400" y="1600200"/>
            <a:ext cx="6324600" cy="4572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0B6D-B6EA-4708-B4FF-FC972DBBD681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6DC09-E0E3-4849-9385-44273884D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0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Rectangle 8"/>
          <p:cNvSpPr/>
          <p:nvPr/>
        </p:nvSpPr>
        <p:spPr>
          <a:xfrm>
            <a:off x="0" y="4659313"/>
            <a:ext cx="1371600" cy="712787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Rectangle 9"/>
          <p:cNvSpPr/>
          <p:nvPr/>
        </p:nvSpPr>
        <p:spPr>
          <a:xfrm>
            <a:off x="1371600" y="4659313"/>
            <a:ext cx="7772400" cy="712787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5486400"/>
            <a:ext cx="7543800" cy="685800"/>
          </a:xfrm>
        </p:spPr>
        <p:txBody>
          <a:bodyPr/>
          <a:lstStyle>
            <a:lvl1pPr marL="0" indent="0">
              <a:buFontTx/>
              <a:buNone/>
              <a:defRPr sz="1700">
                <a:solidFill>
                  <a:schemeClr val="tx2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675516"/>
            <a:ext cx="7543800" cy="658483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71600" y="0"/>
            <a:ext cx="7772400" cy="4568952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8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F60BA-9C32-4D1B-9998-0EC3D223DFA8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8B33F6-4937-4F95-B717-F267BF799F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20000"/>
                <a:lumOff val="80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765175" y="1600200"/>
            <a:ext cx="8001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0"/>
            <a:ext cx="9144000" cy="32067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33400" y="0"/>
            <a:ext cx="8610600" cy="228600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1" name="Date Placeholder 27"/>
          <p:cNvSpPr>
            <a:spLocks noGrp="1"/>
          </p:cNvSpPr>
          <p:nvPr>
            <p:ph type="dt" sz="half" idx="2"/>
          </p:nvPr>
        </p:nvSpPr>
        <p:spPr>
          <a:xfrm>
            <a:off x="1371600" y="6232525"/>
            <a:ext cx="1752600" cy="3206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bg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21A442-5C19-454B-B70E-A6BCDE522F88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2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200400" y="6232525"/>
            <a:ext cx="4752975" cy="3206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bg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8001000" y="6232525"/>
            <a:ext cx="838200" cy="3206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fontAlgn="auto" latinLnBrk="0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bg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D44114-1AA2-4573-B5D7-910F605856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1" r:id="rId8"/>
    <p:sldLayoutId id="2147483679" r:id="rId9"/>
    <p:sldLayoutId id="2147483670" r:id="rId10"/>
    <p:sldLayoutId id="2147483680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9pPr>
    </p:titleStyle>
    <p:bodyStyle>
      <a:lvl1pPr marL="319088" indent="-319088" algn="l" rtl="0" eaLnBrk="1" fontAlgn="base" latinLnBrk="1" hangingPunct="1">
        <a:spcBef>
          <a:spcPts val="7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1" fontAlgn="base" latinLnBrk="1" hangingPunct="1">
        <a:spcBef>
          <a:spcPts val="550"/>
        </a:spcBef>
        <a:spcAft>
          <a:spcPct val="0"/>
        </a:spcAft>
        <a:buClr>
          <a:schemeClr val="tx2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fontAlgn="base" latinLnBrk="1" hangingPunct="1">
        <a:spcBef>
          <a:spcPts val="5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fontAlgn="base" latinLnBrk="1" hangingPunct="1">
        <a:spcBef>
          <a:spcPts val="4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fontAlgn="base" latinLnBrk="1" hangingPunct="1">
        <a:spcBef>
          <a:spcPts val="4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1371600" y="4023856"/>
            <a:ext cx="7467600" cy="1066800"/>
          </a:xfrm>
        </p:spPr>
        <p:txBody>
          <a:bodyPr/>
          <a:lstStyle/>
          <a:p>
            <a:r>
              <a:rPr lang="ko-KR" altLang="en-US" dirty="0" smtClean="0"/>
              <a:t>프로젝트 최종제안서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8725" y="5170527"/>
            <a:ext cx="7467600" cy="609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"/>
              <a:buNone/>
              <a:defRPr/>
            </a:pPr>
            <a:r>
              <a:rPr lang="en-US" altLang="ko-KR" sz="2800" dirty="0" smtClean="0"/>
              <a:t>- PC</a:t>
            </a:r>
            <a:r>
              <a:rPr lang="ko-KR" altLang="en-US" sz="2800" dirty="0" smtClean="0"/>
              <a:t>를 뛰어넘어 스마트 </a:t>
            </a:r>
            <a:r>
              <a:rPr lang="ko-KR" altLang="en-US" sz="2800" dirty="0" err="1" smtClean="0"/>
              <a:t>폰으로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-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105400" y="6021288"/>
            <a:ext cx="4076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팀장 </a:t>
            </a:r>
            <a:r>
              <a:rPr lang="en-US" altLang="ko-KR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10 </a:t>
            </a:r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김기범</a:t>
            </a:r>
            <a:endParaRPr lang="en-US" altLang="ko-KR" sz="2000" b="1" dirty="0" smtClean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팀원 </a:t>
            </a:r>
            <a:r>
              <a:rPr lang="en-US" altLang="ko-KR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09 </a:t>
            </a:r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이현욱 </a:t>
            </a:r>
            <a:r>
              <a:rPr lang="en-US" altLang="ko-KR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14 </a:t>
            </a:r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김여진</a:t>
            </a:r>
            <a:r>
              <a:rPr lang="en-US" altLang="ko-KR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안지희</a:t>
            </a:r>
            <a:endParaRPr lang="ko-KR" altLang="en-US" sz="20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0" y="1804505"/>
            <a:ext cx="4184384" cy="2808312"/>
          </a:xfr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Block Attack</a:t>
            </a:r>
            <a:r>
              <a:rPr lang="ko-KR" altLang="en-US" dirty="0" smtClean="0"/>
              <a:t>의 특징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04505"/>
            <a:ext cx="4130398" cy="2808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203530"/>
            <a:ext cx="402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조이패드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플레이 가능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7019" y="5203530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스피드 조정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핸디캡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부여 가능 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Block Attack</a:t>
            </a:r>
            <a:r>
              <a:rPr lang="ko-KR" altLang="en-US" dirty="0" smtClean="0"/>
              <a:t>의 특징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500" y="5654880"/>
            <a:ext cx="4022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혼자 하기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둘이서 하기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 다양한 게임모드 존재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8699" y="5808768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스코어 등 다양한 통계 확인 가능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5" y="1627426"/>
            <a:ext cx="3744416" cy="3757462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40" y="1627425"/>
            <a:ext cx="3636559" cy="37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Attack</a:t>
            </a:r>
            <a:r>
              <a:rPr lang="ko-KR" altLang="en-US" dirty="0"/>
              <a:t>의 단점</a:t>
            </a:r>
            <a:endParaRPr lang="ko-KR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45930" y="5309071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모양과 색상이 너무 단조로움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32856"/>
            <a:ext cx="2808312" cy="276741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996952"/>
            <a:ext cx="2951169" cy="15121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7640" y="5309071"/>
            <a:ext cx="430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선택이 가로로만 됨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상하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대각선 선택 안 됨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0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175" cy="4572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게임의 재미를 더할 요소들이 부족함         </a:t>
            </a:r>
            <a:r>
              <a:rPr lang="en-US" altLang="ko-KR" dirty="0"/>
              <a:t>ex)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 err="1"/>
              <a:t>콤보</a:t>
            </a:r>
            <a:r>
              <a:rPr lang="ko-KR" altLang="en-US" dirty="0"/>
              <a:t> 시스템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일시 </a:t>
            </a:r>
            <a:r>
              <a:rPr lang="ko-KR" altLang="en-US" dirty="0" smtClean="0"/>
              <a:t>정지가 없음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ESC</a:t>
            </a:r>
            <a:r>
              <a:rPr lang="ko-KR" altLang="en-US" dirty="0" smtClean="0"/>
              <a:t>키를 누르면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종료하십니까</a:t>
            </a:r>
            <a:r>
              <a:rPr lang="en-US" altLang="ko-KR" dirty="0" smtClean="0"/>
              <a:t>?’ </a:t>
            </a:r>
            <a:r>
              <a:rPr lang="ko-KR" altLang="en-US" dirty="0" smtClean="0"/>
              <a:t>와 같은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확인 창 없이 바로 종료됨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Attack</a:t>
            </a:r>
            <a:r>
              <a:rPr lang="ko-KR" altLang="en-US" dirty="0"/>
              <a:t>의 </a:t>
            </a:r>
            <a:r>
              <a:rPr lang="ko-KR" altLang="en-US" dirty="0" smtClean="0"/>
              <a:t>단점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580562"/>
            <a:ext cx="5832648" cy="3989040"/>
          </a:xfr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Attack</a:t>
            </a:r>
            <a:r>
              <a:rPr lang="ko-KR" altLang="en-US" dirty="0"/>
              <a:t>의 단점</a:t>
            </a:r>
            <a:endParaRPr lang="ko-KR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339752" y="5701933"/>
            <a:ext cx="5528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처음에 무엇을 어떻게 시작해야 하는지에 대한 </a:t>
            </a:r>
            <a:r>
              <a:rPr lang="ko-KR" altLang="en-US" sz="2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튜토리얼이</a:t>
            </a:r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없음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175" cy="4572000"/>
          </a:xfrm>
        </p:spPr>
        <p:txBody>
          <a:bodyPr/>
          <a:lstStyle/>
          <a:p>
            <a:endParaRPr lang="en-US" altLang="ko-KR" sz="3200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err="1" smtClean="0"/>
              <a:t>애니팡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과의 비교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565759"/>
            <a:ext cx="2160240" cy="36550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48" y="1565758"/>
            <a:ext cx="2491444" cy="36344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0681" y="5621782"/>
            <a:ext cx="7128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동물을 활용한 아기자기한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아이템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화려한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이펙트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한 친구들과의 경쟁 시스템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00201"/>
            <a:ext cx="2011777" cy="3620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175" cy="4572000"/>
          </a:xfrm>
        </p:spPr>
        <p:txBody>
          <a:bodyPr/>
          <a:lstStyle/>
          <a:p>
            <a:endParaRPr lang="en-US" altLang="ko-KR" sz="3200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err="1" smtClean="0"/>
              <a:t>캔디크러쉬사가</a:t>
            </a:r>
            <a:r>
              <a:rPr lang="en-US" altLang="ko-KR" dirty="0" smtClean="0"/>
              <a:t>’</a:t>
            </a:r>
            <a:r>
              <a:rPr lang="ko-KR" altLang="en-US" dirty="0"/>
              <a:t>와</a:t>
            </a:r>
            <a:r>
              <a:rPr lang="ko-KR" altLang="en-US" dirty="0" smtClean="0"/>
              <a:t>의 비교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8196" y="5661248"/>
            <a:ext cx="749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iOS</a:t>
            </a:r>
            <a:r>
              <a:rPr lang="ko-KR" altLang="en-US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･</a:t>
            </a:r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Android</a:t>
            </a:r>
            <a:r>
              <a:rPr lang="ko-KR" altLang="en-US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･</a:t>
            </a:r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Fire OS</a:t>
            </a:r>
            <a:r>
              <a:rPr lang="ko-KR" altLang="en-US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･</a:t>
            </a:r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Windows 10 </a:t>
            </a:r>
            <a:r>
              <a:rPr lang="ko-KR" altLang="en-US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등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 가능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레벨이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맵으로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표시되어 있음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직관적으로 게임 파악 가능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7908"/>
            <a:ext cx="2465133" cy="37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0" y="1637909"/>
            <a:ext cx="2545803" cy="37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8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sz="quarter" idx="1"/>
          </p:nvPr>
        </p:nvSpPr>
        <p:spPr>
          <a:xfrm>
            <a:off x="762000" y="1707544"/>
            <a:ext cx="8004175" cy="4572000"/>
          </a:xfrm>
        </p:spPr>
        <p:txBody>
          <a:bodyPr/>
          <a:lstStyle/>
          <a:p>
            <a:r>
              <a:rPr lang="en-US" altLang="ko-KR" sz="2400" dirty="0" smtClean="0"/>
              <a:t>PC</a:t>
            </a:r>
            <a:r>
              <a:rPr lang="ko-KR" altLang="en-US" sz="2400" dirty="0" smtClean="0"/>
              <a:t>뿐만 아니라 스마트 </a:t>
            </a:r>
            <a:r>
              <a:rPr lang="ko-KR" altLang="en-US" sz="2400" dirty="0" err="1" smtClean="0"/>
              <a:t>폰에서도</a:t>
            </a:r>
            <a:r>
              <a:rPr lang="ko-KR" altLang="en-US" sz="2400" dirty="0" smtClean="0"/>
              <a:t> 사용 가능하게 할 것</a:t>
            </a:r>
            <a:endParaRPr lang="en-US" altLang="ko-KR" sz="2400" dirty="0" smtClean="0"/>
          </a:p>
          <a:p>
            <a:r>
              <a:rPr lang="ko-KR" altLang="en-US" sz="2400" dirty="0" smtClean="0"/>
              <a:t>초기 화면에 게임 룰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방향키 등 </a:t>
            </a:r>
            <a:r>
              <a:rPr lang="ko-KR" altLang="en-US" sz="2400" dirty="0" err="1" smtClean="0"/>
              <a:t>튜토리얼</a:t>
            </a:r>
            <a:r>
              <a:rPr lang="ko-KR" altLang="en-US" sz="2400" dirty="0" smtClean="0"/>
              <a:t> 생성</a:t>
            </a:r>
            <a:endParaRPr lang="en-US" altLang="ko-KR" sz="2400" dirty="0" smtClean="0"/>
          </a:p>
          <a:p>
            <a:r>
              <a:rPr lang="ko-KR" altLang="en-US" sz="2400" dirty="0" smtClean="0"/>
              <a:t>일시 정지 버튼 생성</a:t>
            </a:r>
            <a:endParaRPr lang="en-US" altLang="ko-KR" sz="2400" dirty="0" smtClean="0"/>
          </a:p>
          <a:p>
            <a:r>
              <a:rPr lang="en-US" altLang="ko-KR" sz="2400" dirty="0" smtClean="0"/>
              <a:t>ESC</a:t>
            </a:r>
            <a:r>
              <a:rPr lang="ko-KR" altLang="en-US" sz="2400" dirty="0" smtClean="0"/>
              <a:t>키 누를 시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종료하십니까</a:t>
            </a:r>
            <a:r>
              <a:rPr lang="en-US" altLang="ko-KR" sz="2400" dirty="0" smtClean="0"/>
              <a:t>?’ </a:t>
            </a:r>
            <a:r>
              <a:rPr lang="ko-KR" altLang="en-US" sz="2400" dirty="0" smtClean="0"/>
              <a:t>팝업 창 띄우기</a:t>
            </a:r>
            <a:endParaRPr lang="en-US" altLang="ko-KR" sz="2400" dirty="0" smtClean="0"/>
          </a:p>
          <a:p>
            <a:r>
              <a:rPr lang="ko-KR" altLang="en-US" sz="2400" dirty="0" smtClean="0"/>
              <a:t>블록 </a:t>
            </a:r>
            <a:r>
              <a:rPr lang="en-US" altLang="ko-KR" sz="2400" dirty="0" smtClean="0"/>
              <a:t>UI, </a:t>
            </a:r>
            <a:r>
              <a:rPr lang="ko-KR" altLang="en-US" sz="2400" dirty="0" smtClean="0"/>
              <a:t>게임 배경 등 전체적인 디자인 개선</a:t>
            </a:r>
            <a:endParaRPr lang="en-US" altLang="ko-KR" sz="2400" dirty="0" smtClean="0"/>
          </a:p>
          <a:p>
            <a:r>
              <a:rPr lang="ko-KR" altLang="en-US" sz="2400" dirty="0" smtClean="0"/>
              <a:t>블록 위치를 상하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대각선으로도 바꿀 수 있게 할 것</a:t>
            </a:r>
            <a:endParaRPr lang="en-US" altLang="ko-KR" sz="2400" dirty="0" smtClean="0"/>
          </a:p>
          <a:p>
            <a:r>
              <a:rPr lang="ko-KR" altLang="en-US" sz="2400" dirty="0" smtClean="0"/>
              <a:t>최대한 다양한 </a:t>
            </a:r>
            <a:r>
              <a:rPr lang="en-US" altLang="ko-KR" sz="2400" dirty="0" smtClean="0"/>
              <a:t>OS</a:t>
            </a:r>
            <a:r>
              <a:rPr lang="ko-KR" altLang="en-US" sz="2400" dirty="0" smtClean="0"/>
              <a:t>에서도 실행 가능하게 할 것</a:t>
            </a:r>
            <a:endParaRPr lang="en-US" altLang="ko-KR" sz="2400" dirty="0" smtClean="0"/>
          </a:p>
          <a:p>
            <a:r>
              <a:rPr lang="ko-KR" altLang="en-US" sz="2400" dirty="0" smtClean="0"/>
              <a:t>게임을 보다 즐길 수 있도록 다양한 아이템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콤보</a:t>
            </a:r>
            <a:r>
              <a:rPr lang="en-US" altLang="ko-KR" sz="2400" dirty="0" smtClean="0"/>
              <a:t>,     </a:t>
            </a:r>
            <a:r>
              <a:rPr lang="ko-KR" altLang="en-US" sz="2400" dirty="0" smtClean="0"/>
              <a:t>경쟁시스템 등 타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他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게임들을 벤치마킹 할 것</a:t>
            </a:r>
            <a:endParaRPr lang="en-US" altLang="ko-KR" sz="2400" dirty="0" smtClean="0"/>
          </a:p>
          <a:p>
            <a:r>
              <a:rPr lang="ko-KR" altLang="en-US" sz="2400" dirty="0" smtClean="0"/>
              <a:t>기타 등</a:t>
            </a:r>
          </a:p>
        </p:txBody>
      </p:sp>
      <p:sp>
        <p:nvSpPr>
          <p:cNvPr id="21506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선정한 </a:t>
            </a:r>
            <a:r>
              <a:rPr lang="en-US" altLang="ko-KR" dirty="0" smtClean="0"/>
              <a:t>OSS</a:t>
            </a:r>
            <a:r>
              <a:rPr lang="ko-KR" altLang="en-US" dirty="0" smtClean="0"/>
              <a:t>의 개선점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31840" y="3140968"/>
            <a:ext cx="8001000" cy="1143000"/>
          </a:xfrm>
        </p:spPr>
        <p:txBody>
          <a:bodyPr/>
          <a:lstStyle/>
          <a:p>
            <a:r>
              <a:rPr lang="ko-KR" altLang="en-US" sz="7200" dirty="0" smtClean="0"/>
              <a:t>마치며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2807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75" y="1638105"/>
            <a:ext cx="6058425" cy="449619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Block Attack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4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OSS </a:t>
            </a:r>
            <a:r>
              <a:rPr lang="ko-KR" altLang="en-US" dirty="0" smtClean="0"/>
              <a:t>선정 이유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스마트 폰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전환 가능한가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남녀노소 누구나 즐길 수 있는가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코드길이는 적당한가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57" y="1988840"/>
            <a:ext cx="7945710" cy="4608512"/>
          </a:xfrm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29137" y="404664"/>
            <a:ext cx="8235351" cy="1143000"/>
          </a:xfrm>
        </p:spPr>
        <p:txBody>
          <a:bodyPr/>
          <a:lstStyle/>
          <a:p>
            <a:r>
              <a:rPr lang="ko-KR" altLang="en-US" dirty="0" smtClean="0"/>
              <a:t>스마트 폰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전환 가능한가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957" y="1619508"/>
            <a:ext cx="60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경제경영연구소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전망 보고서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0001" y="2702901"/>
            <a:ext cx="330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폰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24.5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PC 20%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80312" y="3068960"/>
            <a:ext cx="432048" cy="144016"/>
          </a:xfrm>
          <a:prstGeom prst="rect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8840"/>
            <a:ext cx="7973205" cy="4608512"/>
          </a:xfrm>
          <a:ln>
            <a:solidFill>
              <a:srgbClr val="FF0000"/>
            </a:solidFill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74496" cy="1143000"/>
          </a:xfrm>
        </p:spPr>
        <p:txBody>
          <a:bodyPr/>
          <a:lstStyle/>
          <a:p>
            <a:r>
              <a:rPr lang="ko-KR" altLang="en-US" dirty="0" smtClean="0"/>
              <a:t>스마트 폰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전환 가능한가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957" y="1619508"/>
            <a:ext cx="60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경제경영연구소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전망 보고서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폭발 1 2"/>
          <p:cNvSpPr/>
          <p:nvPr/>
        </p:nvSpPr>
        <p:spPr>
          <a:xfrm>
            <a:off x="651492" y="2453680"/>
            <a:ext cx="1289720" cy="15121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 rot="20570039">
            <a:off x="743474" y="2964357"/>
            <a:ext cx="110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하루 평균 스마트 폰 사용 통계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전화</a:t>
            </a:r>
            <a:r>
              <a:rPr lang="ko-KR" altLang="en-US" sz="2400" dirty="0" smtClean="0">
                <a:cs typeface="Arial Unicode MS" panose="020B0604020202020204" pitchFamily="50" charset="-127"/>
              </a:rPr>
              <a:t>･문자제외</a:t>
            </a:r>
            <a:r>
              <a:rPr lang="en-US" altLang="ko-KR" sz="2400" dirty="0" smtClean="0">
                <a:cs typeface="Arial Unicode MS" panose="020B0604020202020204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2000" dirty="0" smtClean="0"/>
              <a:t>–</a:t>
            </a:r>
            <a:r>
              <a:rPr lang="ko-KR" altLang="en-US" sz="2000" dirty="0" smtClean="0"/>
              <a:t>제일</a:t>
            </a:r>
            <a:r>
              <a:rPr lang="en-US" altLang="ko-KR" sz="2000" dirty="0" err="1" smtClean="0"/>
              <a:t>DnA</a:t>
            </a:r>
            <a:r>
              <a:rPr lang="ko-KR" altLang="en-US" sz="2000" dirty="0" smtClean="0"/>
              <a:t>센터 </a:t>
            </a:r>
            <a:r>
              <a:rPr lang="en-US" altLang="ko-KR" sz="2000" dirty="0" smtClean="0"/>
              <a:t>15</a:t>
            </a:r>
            <a:r>
              <a:rPr lang="ko-KR" altLang="en-US" sz="2000" dirty="0" smtClean="0"/>
              <a:t>년 </a:t>
            </a:r>
            <a:r>
              <a:rPr lang="en-US" altLang="ko-KR" sz="2000" dirty="0" smtClean="0"/>
              <a:t>8~9</a:t>
            </a:r>
            <a:r>
              <a:rPr lang="ko-KR" altLang="en-US" sz="2000" dirty="0" smtClean="0"/>
              <a:t>월 동안 사용 로그 약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억 건 분석</a:t>
            </a:r>
            <a:r>
              <a:rPr lang="en-US" altLang="ko-KR" sz="2000" dirty="0" smtClean="0"/>
              <a:t>-</a:t>
            </a:r>
          </a:p>
          <a:p>
            <a:pPr marL="0" indent="0">
              <a:buNone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앱</a:t>
            </a:r>
            <a:r>
              <a:rPr lang="ko-KR" altLang="en-US" dirty="0" smtClean="0"/>
              <a:t> 종류별 하루 사용 비율 중 </a:t>
            </a:r>
            <a:r>
              <a:rPr lang="en-US" altLang="ko-KR" dirty="0"/>
              <a:t>‘</a:t>
            </a:r>
            <a:r>
              <a:rPr lang="ko-KR" altLang="en-US" dirty="0"/>
              <a:t>게임</a:t>
            </a:r>
            <a:r>
              <a:rPr lang="en-US" altLang="ko-KR" dirty="0"/>
              <a:t>’</a:t>
            </a:r>
            <a:r>
              <a:rPr lang="ko-KR" altLang="en-US" dirty="0"/>
              <a:t>이 </a:t>
            </a: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FF0000"/>
                </a:solidFill>
              </a:rPr>
              <a:t>23.3%</a:t>
            </a:r>
            <a:r>
              <a:rPr lang="ko-KR" altLang="en-US" dirty="0" smtClean="0"/>
              <a:t>로 가장 높음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000" dirty="0"/>
              <a:t>+ 14</a:t>
            </a:r>
            <a:r>
              <a:rPr lang="ko-KR" altLang="en-US" sz="2000" dirty="0"/>
              <a:t>년 국내 </a:t>
            </a:r>
            <a:r>
              <a:rPr lang="ko-KR" altLang="en-US" sz="2000" dirty="0" err="1"/>
              <a:t>등급분류되어</a:t>
            </a:r>
            <a:r>
              <a:rPr lang="ko-KR" altLang="en-US" sz="2000" dirty="0"/>
              <a:t> 유통된 </a:t>
            </a:r>
            <a:r>
              <a:rPr lang="ko-KR" altLang="en-US" sz="2000" dirty="0" err="1"/>
              <a:t>게임물</a:t>
            </a:r>
            <a:r>
              <a:rPr lang="ko-KR" altLang="en-US" sz="2000" dirty="0"/>
              <a:t> 중 </a:t>
            </a:r>
            <a:r>
              <a:rPr lang="en-US" altLang="ko-KR" sz="2000" dirty="0">
                <a:solidFill>
                  <a:srgbClr val="FF0000"/>
                </a:solidFill>
              </a:rPr>
              <a:t>99.7%</a:t>
            </a:r>
            <a:r>
              <a:rPr lang="en-US" altLang="ko-KR" sz="2000" dirty="0"/>
              <a:t>(519,931</a:t>
            </a:r>
            <a:r>
              <a:rPr lang="ko-KR" altLang="en-US" sz="2000" dirty="0"/>
              <a:t>건</a:t>
            </a:r>
            <a:r>
              <a:rPr lang="en-US" altLang="ko-KR" sz="2000" dirty="0"/>
              <a:t>)</a:t>
            </a:r>
            <a:r>
              <a:rPr lang="ko-KR" altLang="en-US" sz="2000" dirty="0"/>
              <a:t>가   </a:t>
            </a:r>
            <a:r>
              <a:rPr lang="ko-KR" altLang="en-US" sz="2000" dirty="0" err="1">
                <a:solidFill>
                  <a:srgbClr val="FF0000"/>
                </a:solidFill>
              </a:rPr>
              <a:t>스마트폰</a:t>
            </a:r>
            <a:r>
              <a:rPr lang="ko-KR" altLang="en-US" sz="2000" dirty="0">
                <a:solidFill>
                  <a:srgbClr val="FF0000"/>
                </a:solidFill>
              </a:rPr>
              <a:t> 게임</a:t>
            </a:r>
            <a:r>
              <a:rPr lang="en-US" altLang="ko-KR" sz="2000" dirty="0"/>
              <a:t>	              -</a:t>
            </a:r>
            <a:r>
              <a:rPr lang="ko-KR" altLang="en-US" sz="2000" dirty="0" err="1"/>
              <a:t>게임물관리위원회</a:t>
            </a:r>
            <a:r>
              <a:rPr lang="ko-KR" altLang="en-US" sz="2000" dirty="0"/>
              <a:t> </a:t>
            </a:r>
            <a:r>
              <a:rPr lang="en-US" altLang="ko-KR" sz="2000" dirty="0"/>
              <a:t>2015 </a:t>
            </a:r>
            <a:r>
              <a:rPr lang="ko-KR" altLang="en-US" sz="2000" dirty="0" err="1"/>
              <a:t>게임물</a:t>
            </a:r>
            <a:r>
              <a:rPr lang="ko-KR" altLang="en-US" sz="2000" dirty="0"/>
              <a:t> 연감</a:t>
            </a:r>
            <a:r>
              <a:rPr lang="en-US" altLang="ko-KR" sz="2000" dirty="0" smtClean="0"/>
              <a:t>-</a:t>
            </a:r>
          </a:p>
          <a:p>
            <a:pPr marL="0" indent="0">
              <a:buNone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게임을 가장 많이 하는 세대는 </a:t>
            </a:r>
            <a:r>
              <a:rPr lang="en-US" altLang="ko-KR" dirty="0" smtClean="0">
                <a:solidFill>
                  <a:srgbClr val="FF0000"/>
                </a:solidFill>
              </a:rPr>
              <a:t>30~40</a:t>
            </a:r>
            <a:r>
              <a:rPr lang="ko-KR" altLang="en-US" dirty="0" smtClean="0">
                <a:solidFill>
                  <a:srgbClr val="FF0000"/>
                </a:solidFill>
              </a:rPr>
              <a:t>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50</a:t>
            </a:r>
            <a:r>
              <a:rPr lang="ko-KR" altLang="en-US" dirty="0"/>
              <a:t>대 이상도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시간 </a:t>
            </a:r>
            <a:r>
              <a:rPr lang="en-US" altLang="ko-KR" dirty="0">
                <a:solidFill>
                  <a:srgbClr val="FF0000"/>
                </a:solidFill>
              </a:rPr>
              <a:t>28</a:t>
            </a:r>
            <a:r>
              <a:rPr lang="ko-KR" altLang="en-US" dirty="0">
                <a:solidFill>
                  <a:srgbClr val="FF0000"/>
                </a:solidFill>
              </a:rPr>
              <a:t>분</a:t>
            </a:r>
            <a:r>
              <a:rPr lang="ko-KR" altLang="en-US" dirty="0"/>
              <a:t> 사용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74496" cy="1143000"/>
          </a:xfrm>
        </p:spPr>
        <p:txBody>
          <a:bodyPr/>
          <a:lstStyle/>
          <a:p>
            <a:r>
              <a:rPr lang="ko-KR" altLang="en-US" dirty="0" smtClean="0"/>
              <a:t>남녀노소 누구나 즐길 수 있는가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75" y="1638105"/>
            <a:ext cx="6058425" cy="449619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Block Attack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8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코드길이는 충분한가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39518"/>
            <a:ext cx="7848872" cy="734326"/>
          </a:xfrm>
        </p:spPr>
      </p:pic>
      <p:sp>
        <p:nvSpPr>
          <p:cNvPr id="7" name="TextBox 6"/>
          <p:cNvSpPr txBox="1"/>
          <p:nvPr/>
        </p:nvSpPr>
        <p:spPr>
          <a:xfrm>
            <a:off x="2123728" y="4005064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코드길이 약 </a:t>
            </a:r>
            <a:r>
              <a:rPr lang="en-US" altLang="ko-KR" sz="3200" b="1" dirty="0" smtClean="0"/>
              <a:t>3</a:t>
            </a:r>
            <a:r>
              <a:rPr lang="ko-KR" altLang="en-US" sz="3200" b="1" dirty="0" smtClean="0"/>
              <a:t>만 </a:t>
            </a:r>
            <a:r>
              <a:rPr lang="en-US" altLang="ko-KR" sz="3200" b="1" dirty="0" smtClean="0"/>
              <a:t>5</a:t>
            </a:r>
            <a:r>
              <a:rPr lang="ko-KR" altLang="en-US" sz="3200" b="1" dirty="0" smtClean="0"/>
              <a:t>천여 줄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365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75" y="1638105"/>
            <a:ext cx="6058425" cy="449619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Block Attack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96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amworkPresentation2_TP10228270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560FFD2-61BD-4A83-8D15-E3B83B7491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팀 작업 프레젠테이션</Template>
  <TotalTime>1852</TotalTime>
  <Words>391</Words>
  <Application>Microsoft Office PowerPoint</Application>
  <PresentationFormat>화면 슬라이드 쇼(4:3)</PresentationFormat>
  <Paragraphs>72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Arial Unicode MS</vt:lpstr>
      <vt:lpstr>HY그래픽M</vt:lpstr>
      <vt:lpstr>굴림</vt:lpstr>
      <vt:lpstr>돋움</vt:lpstr>
      <vt:lpstr>맑은 고딕</vt:lpstr>
      <vt:lpstr>바탕</vt:lpstr>
      <vt:lpstr>Calibri</vt:lpstr>
      <vt:lpstr>Georgia</vt:lpstr>
      <vt:lpstr>Wingdings</vt:lpstr>
      <vt:lpstr>Wingdings 2</vt:lpstr>
      <vt:lpstr>TeamworkPresentation2_TP10228270</vt:lpstr>
      <vt:lpstr>프로젝트 최종제안서</vt:lpstr>
      <vt:lpstr>Block Attack</vt:lpstr>
      <vt:lpstr>OSS 선정 이유</vt:lpstr>
      <vt:lpstr>스마트 폰 앱으로 전환 가능한가</vt:lpstr>
      <vt:lpstr>스마트 폰 앱으로 전환 가능한가</vt:lpstr>
      <vt:lpstr>남녀노소 누구나 즐길 수 있는가</vt:lpstr>
      <vt:lpstr>Block Attack</vt:lpstr>
      <vt:lpstr>코드길이는 충분한가</vt:lpstr>
      <vt:lpstr>Block Attack</vt:lpstr>
      <vt:lpstr>Block Attack의 특징</vt:lpstr>
      <vt:lpstr>Block Attack의 특징</vt:lpstr>
      <vt:lpstr>Block Attack의 단점</vt:lpstr>
      <vt:lpstr>Block Attack의 단점</vt:lpstr>
      <vt:lpstr>Block Attack의 단점</vt:lpstr>
      <vt:lpstr>‘애니팡’과의 비교 </vt:lpstr>
      <vt:lpstr>‘캔디크러쉬사가’와의 비교 </vt:lpstr>
      <vt:lpstr>선정한 OSS의 개선점</vt:lpstr>
      <vt:lpstr>마치며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최종제안서</dc:title>
  <dc:creator>GIBEOM KIM</dc:creator>
  <cp:keywords/>
  <cp:lastModifiedBy>GIBEOM KIM</cp:lastModifiedBy>
  <cp:revision>38</cp:revision>
  <dcterms:created xsi:type="dcterms:W3CDTF">2015-11-01T10:58:59Z</dcterms:created>
  <dcterms:modified xsi:type="dcterms:W3CDTF">2015-11-05T03:27:15Z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TC102282709990</vt:lpwstr>
  </property>
</Properties>
</file>